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8" r:id="rId3"/>
    <p:sldId id="319" r:id="rId4"/>
    <p:sldId id="320" r:id="rId5"/>
    <p:sldId id="321" r:id="rId6"/>
    <p:sldId id="273" r:id="rId7"/>
    <p:sldId id="322" r:id="rId8"/>
    <p:sldId id="278" r:id="rId9"/>
    <p:sldId id="279" r:id="rId10"/>
    <p:sldId id="274" r:id="rId11"/>
    <p:sldId id="283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6" r:id="rId21"/>
    <p:sldId id="285" r:id="rId22"/>
    <p:sldId id="286" r:id="rId23"/>
    <p:sldId id="284" r:id="rId24"/>
    <p:sldId id="259" r:id="rId25"/>
    <p:sldId id="260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14" r:id="rId45"/>
    <p:sldId id="331" r:id="rId46"/>
    <p:sldId id="332" r:id="rId47"/>
    <p:sldId id="333" r:id="rId48"/>
    <p:sldId id="334" r:id="rId49"/>
    <p:sldId id="335" r:id="rId5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17/04/2013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mailto:Carlos.brandao@seduc.go.gov.br" TargetMode="External"/><Relationship Id="rId2" Type="http://schemas.openxmlformats.org/officeDocument/2006/relationships/hyperlink" Target="mailto:Inacio.machado@seduc.go.gov.b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2664296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pt-BR" sz="1800" b="1" dirty="0" smtClean="0"/>
          </a:p>
          <a:p>
            <a:pPr algn="ctr">
              <a:buNone/>
            </a:pPr>
            <a:endParaRPr lang="pt-BR" sz="1800" b="1" dirty="0" smtClean="0"/>
          </a:p>
          <a:p>
            <a:pPr algn="ctr">
              <a:buNone/>
            </a:pPr>
            <a:r>
              <a:rPr lang="pt-BR" sz="4400" b="1" dirty="0" smtClean="0"/>
              <a:t>A Matemática na Educação Fiscal: </a:t>
            </a:r>
          </a:p>
          <a:p>
            <a:pPr algn="ctr">
              <a:buNone/>
            </a:pPr>
            <a:r>
              <a:rPr lang="pt-BR" sz="4400" b="1" dirty="0" smtClean="0"/>
              <a:t>uma parceria na construção da cidadania.</a:t>
            </a:r>
            <a:endParaRPr lang="pt-BR" sz="4400" dirty="0" smtClean="0"/>
          </a:p>
          <a:p>
            <a:pPr>
              <a:buNone/>
            </a:pPr>
            <a:r>
              <a:rPr lang="pt-BR" sz="1800" dirty="0" smtClean="0"/>
              <a:t> </a:t>
            </a:r>
          </a:p>
          <a:p>
            <a:pPr algn="r">
              <a:buNone/>
            </a:pPr>
            <a:r>
              <a:rPr lang="pt-BR" sz="1800" dirty="0" smtClean="0"/>
              <a:t>	</a:t>
            </a:r>
            <a:endParaRPr lang="pt-BR" sz="1800" b="1" dirty="0" smtClean="0"/>
          </a:p>
          <a:p>
            <a:pPr algn="ctr">
              <a:buNone/>
            </a:pPr>
            <a:endParaRPr lang="pt-BR" sz="1800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1371600" y="4941168"/>
            <a:ext cx="6400800" cy="1224136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CARLOS ROBERTO BRANDÃO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INÁCIO DE ARAUJO MACHADO</a:t>
            </a:r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23928" y="609329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17/04/2013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" name="Imagem 9" descr="seduc_GO[1]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88032"/>
            <a:ext cx="3995936" cy="69269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60648"/>
            <a:ext cx="2851332" cy="71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619672" cy="66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"/>
            <a:ext cx="9163050" cy="651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71487"/>
            <a:ext cx="9146878" cy="5837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251520" y="188639"/>
          <a:ext cx="8568952" cy="6456355"/>
        </p:xfrm>
        <a:graphic>
          <a:graphicData uri="http://schemas.openxmlformats.org/drawingml/2006/table">
            <a:tbl>
              <a:tblPr/>
              <a:tblGrid>
                <a:gridCol w="2411863"/>
                <a:gridCol w="6157089"/>
              </a:tblGrid>
              <a:tr h="23956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latin typeface="Calibri"/>
                          <a:ea typeface="Calibri"/>
                          <a:cs typeface="Times New Roman"/>
                        </a:rPr>
                        <a:t>1º ANO DO ENSINO FUNDAMENTAL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Ler informações contidas em imagens;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Relacionar as cores verde, amarelo e vermelho com os sinais de trânsito.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97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Identificar cédulas e moedas em circulação;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Reconhecer em situações práticas do dia-a-dia a relação de venda e troca.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Ler e registrar dados contidos em imagens utilizando recursos pessoais;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Criar registros pessoais para expressar as informações dadas.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97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018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Elaborar coletivamente uma lista organizando os dados;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Reconhecer e organizar informações pessoais (telefone, data de nascimento, endereço de sua residência, linha de ônibus);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Identificar o dia da semana com a rotina de aula e pessoal.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97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Descrever oralmente o itinerário de locomoção de um lugar a </a:t>
                      </a:r>
                      <a:r>
                        <a:rPr lang="pt-BR" sz="1400" dirty="0" smtClean="0">
                          <a:latin typeface="Times New Roman"/>
                          <a:ea typeface="Calibri"/>
                          <a:cs typeface="Times New Roman"/>
                        </a:rPr>
                        <a:t>outro.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>
                          <a:latin typeface="Times New Roman"/>
                          <a:ea typeface="Calibri"/>
                          <a:cs typeface="Times New Roman"/>
                        </a:rPr>
                        <a:t>Comparar preços de produtos identificando o “mais caro” e o “mais barato”.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8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Interpretar dados organizados em listas;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Interpretar tabelas ilustradas pictórica, comparando os dados;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dirty="0">
                          <a:latin typeface="Times New Roman"/>
                          <a:ea typeface="Calibri"/>
                          <a:cs typeface="Times New Roman"/>
                        </a:rPr>
                        <a:t>Descrever oralmente o caminho percorrido para chegar ao resultado das atividades.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116632"/>
          <a:ext cx="8496944" cy="6561779"/>
        </p:xfrm>
        <a:graphic>
          <a:graphicData uri="http://schemas.openxmlformats.org/drawingml/2006/table">
            <a:tbl>
              <a:tblPr/>
              <a:tblGrid>
                <a:gridCol w="2391593"/>
                <a:gridCol w="6105351"/>
              </a:tblGrid>
              <a:tr h="2010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 dirty="0">
                          <a:latin typeface="Times New Roman"/>
                          <a:ea typeface="Calibri"/>
                          <a:cs typeface="Times New Roman"/>
                        </a:rPr>
                        <a:t>2º ano do ensino fundamental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Descrever oralmente seu itinerário a partir de uma referência </a:t>
                      </a:r>
                      <a:r>
                        <a:rPr lang="pt-BR" sz="1150" dirty="0" smtClean="0">
                          <a:latin typeface="Times New Roman"/>
                          <a:ea typeface="Calibri"/>
                          <a:cs typeface="Times New Roman"/>
                        </a:rPr>
                        <a:t>dada</a:t>
                      </a:r>
                      <a:endParaRPr lang="pt-BR" sz="115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 smtClean="0">
                          <a:latin typeface="Times New Roman"/>
                          <a:ea typeface="Calibri"/>
                          <a:cs typeface="Times New Roman"/>
                        </a:rPr>
                        <a:t>Representar com desenhos a localização em um espaço (sala de aula, lugar de recreação e sua casa) tendo como ponto de referência o próprio corpo. 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3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Relacionar preços de produtos, identificando o “mais caro” e o “mais barato”. 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Interpretar informações e dados contidos em imagens ou textos escritos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Construir e organizar coletivamente tabelas simples com dados do próprio cotidiano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Registrar no calendário uma informação importante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96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Registrar com desenhos suas atividades durante um dia (24 horas)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Coletar e organizar dados em uma tabela simples com temas trabalhados; 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Observar, comparar e relatar oralmente os dados de tabelas simples. 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96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032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Identificar e relacionar medidas de tempo (hora, dia e semana, mês e ano) em situações-problema do cotidiano;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Resolver situações problema que envolvam horas exatas.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Ler e interpretar dados de uma tabela simples;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Produzir pequenos textos (orais e escritos) através de leitura de tabela simples;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Ler informações em gráficos simples de barras.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96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0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63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Identificar posições a partir da análise de maquete, esboço, croqui e itinerário. 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Resolver situações-problema envolvendo a troca entre cédulas.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3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5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Ler e analisar tabelas e gráficos a partir de uma situação vivida;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Identificar a função do número como código na organização de informações (linha de ônibus, telefones, placas de carros, registro de identidade, roupas, calçados etc.);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50" dirty="0">
                          <a:latin typeface="Times New Roman"/>
                          <a:ea typeface="Calibri"/>
                          <a:cs typeface="Times New Roman"/>
                        </a:rPr>
                        <a:t>Produzir textos escritos a partir da leitura de gráficos.</a:t>
                      </a:r>
                      <a:endParaRPr lang="pt-BR" sz="11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332656"/>
          <a:ext cx="8280920" cy="6309360"/>
        </p:xfrm>
        <a:graphic>
          <a:graphicData uri="http://schemas.openxmlformats.org/drawingml/2006/table">
            <a:tbl>
              <a:tblPr/>
              <a:tblGrid>
                <a:gridCol w="2330792"/>
                <a:gridCol w="5950128"/>
              </a:tblGrid>
              <a:tr h="131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Calibri"/>
                          <a:cs typeface="Times New Roman"/>
                        </a:rPr>
                        <a:t>3º ano do ensino fundamental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1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1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Identificar a posição de um objeto a partir de croqui e/ou plantas.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Construir tabela simples através de informações obtidas;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Ler, comparar e relatar por escrito as informações obtidas em tabela simples;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Identificar gráficos de barra;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Ler e interpretar informações a partir de um itinerário.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1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21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Resolver situação-problema de trocas de unidades monetárias envolvendo cédulas e moedas. 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Elaborar gráfico de barra a partir de texto;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Relatar as informações obtidas em gráficos de barra;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Resolver situações-problema que envolvam tabela simples;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Ler e interpretar informações a partir de croqui.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1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21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Representar através de croquis determinados espaços;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Construir maquete simples.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Observar, comparar e relatar diferenças entre gráficos e </a:t>
                      </a:r>
                      <a:r>
                        <a:rPr lang="pt-BR" sz="1200" dirty="0" smtClean="0">
                          <a:latin typeface="Times New Roman"/>
                          <a:ea typeface="Calibri"/>
                          <a:cs typeface="Times New Roman"/>
                        </a:rPr>
                        <a:t>tabelas;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Produzir texto comunicando informações obtidas em gráficos e </a:t>
                      </a:r>
                      <a:r>
                        <a:rPr lang="pt-BR" sz="1200" dirty="0" smtClean="0">
                          <a:latin typeface="Times New Roman"/>
                          <a:ea typeface="Calibri"/>
                          <a:cs typeface="Times New Roman"/>
                        </a:rPr>
                        <a:t>tabelas;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Ler e interpretar informações a partir de </a:t>
                      </a:r>
                      <a:r>
                        <a:rPr lang="pt-BR" sz="1200" dirty="0" smtClean="0">
                          <a:latin typeface="Times New Roman"/>
                          <a:ea typeface="Calibri"/>
                          <a:cs typeface="Times New Roman"/>
                        </a:rPr>
                        <a:t>maquetes.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97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1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21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Criar situação problema de troca de unidades monetárias envolvendo cédulas e/ou moedas. 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Ler e interpretar tabelas e gráficos de barra;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Resolver situação-problema com base em tabelas simples e gráficos de barra; 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00" dirty="0">
                          <a:latin typeface="Times New Roman"/>
                          <a:ea typeface="Calibri"/>
                          <a:cs typeface="Times New Roman"/>
                        </a:rPr>
                        <a:t>Ler e elaborar tabela de dupla entrada. </a:t>
                      </a: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35" marR="466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2" y="261641"/>
          <a:ext cx="8784976" cy="6499563"/>
        </p:xfrm>
        <a:graphic>
          <a:graphicData uri="http://schemas.openxmlformats.org/drawingml/2006/table">
            <a:tbl>
              <a:tblPr/>
              <a:tblGrid>
                <a:gridCol w="2472665"/>
                <a:gridCol w="6312311"/>
              </a:tblGrid>
              <a:tr h="903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4º ano do ensino fundamental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Analisar, interpretar e resolver situações problema, utilizando estratégias pessoais envolvendo operações simples;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Resolver situações-problema dadas e/ou criadas, identificando e usando técnicas convencionais. 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Descrever e interpretar a posição de uma pessoa ou objeto no espaço a partir de diferentes pontos de vista.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Ler e interpretar dados apresentados de maneira organizada por meio de listas, tabelas, diagramas e gráficos;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Coletar e organizar dados em listas, tabelas, diagramas e gráficos de barra e/ou coluna.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11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3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Identificar e representar números naturais e racionais no contexto diário.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Construir itinerários a partir da movimentação ou localização de pessoas e/ou objetos.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Reconhecer e utilizar unidades de medidas de comprimento mais usuais no contexto diário (centímetro, metro e quilômetro); 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Resolver situações problema que envolvam medidas de comprimento.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Identificar informações organizadas em listas, tabelas, diagrama e gráfico de barra/coluna referentes a uma situação dada;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Interpretar dados apresentados por meio de tabelas e gráficos para identificar as características previsíveis ou aleatórias de acontecimentos.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11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3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Espaço e Forma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Representar o espaço por meio de maquetes e croquis.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8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Ler e localizar informações contidas em um gráfico de barras e/ou colunas duplas;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Produzir gráficos e tabelas com base em informações contidas em textos jornalísticos, científicos e outros;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Identificar possíveis maneiras de combinar elementos de uma coleção e de contabilizá-los usando estratégias pessoais.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11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3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3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0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Criar e resolver situações-problema envolvendo as 4 operações com números naturais.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Interpretar e resolver situações problema que envolvam valores do Sistema Monetário Brasileiro (forma decimal);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>
                          <a:latin typeface="Times New Roman"/>
                          <a:ea typeface="Calibri"/>
                          <a:cs typeface="Times New Roman"/>
                        </a:rPr>
                        <a:t>Criar e resolver situações problema envolvendo sistema monetário brasileiro (forma decimal).</a:t>
                      </a:r>
                      <a:endParaRPr lang="pt-BR" sz="103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Produzir textos escritos a partir da interpretação de gráficos e tabelas;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Utilizar informações dadas para avaliar possibilidades;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30" dirty="0">
                          <a:latin typeface="Times New Roman"/>
                          <a:ea typeface="Calibri"/>
                          <a:cs typeface="Times New Roman"/>
                        </a:rPr>
                        <a:t>Resolver situações-problema a partir de leituras de gráficos e tabelas.</a:t>
                      </a:r>
                      <a:endParaRPr lang="pt-BR" sz="103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26" marR="32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2" y="476672"/>
          <a:ext cx="8640960" cy="6046470"/>
        </p:xfrm>
        <a:graphic>
          <a:graphicData uri="http://schemas.openxmlformats.org/drawingml/2006/table">
            <a:tbl>
              <a:tblPr/>
              <a:tblGrid>
                <a:gridCol w="2432129"/>
                <a:gridCol w="6208831"/>
              </a:tblGrid>
              <a:tr h="17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5º ano do ensino fundamental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Coletar dados e informações e organizá-los em tabelas;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Ler e interpretar gráficos de setores.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96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30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 dirty="0">
                          <a:latin typeface="Times New Roman"/>
                          <a:ea typeface="Calibri"/>
                          <a:cs typeface="Times New Roman"/>
                        </a:rPr>
                        <a:t>Interpretar e utilizar dados contidos em tabelas e gráficos na resolução de situações problema;</a:t>
                      </a:r>
                      <a:endParaRPr lang="pt-BR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 dirty="0">
                          <a:latin typeface="Times New Roman"/>
                          <a:ea typeface="Calibri"/>
                          <a:cs typeface="Times New Roman"/>
                        </a:rPr>
                        <a:t>Identificar gráficos de colunas e gráficos de setores.</a:t>
                      </a:r>
                      <a:endParaRPr lang="pt-B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96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3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Reconhecer que a porcentagem pode ser escrita na forma fracionária e/ou decimal.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 dirty="0">
                          <a:latin typeface="Times New Roman"/>
                          <a:ea typeface="Calibri"/>
                          <a:cs typeface="Times New Roman"/>
                        </a:rPr>
                        <a:t>Efetuar trocas com moedas e cédulas em situações simuladas de compra e venda.</a:t>
                      </a:r>
                      <a:endParaRPr lang="pt-B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96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3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Resolver situações problema envolvendo noções de porcentagem (10%, 25%, 50% e 100%).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Criar e resolver situações-problema que envolvam a composição e decomposição do sistema monetário brasileiro.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500" dirty="0">
                          <a:latin typeface="Times New Roman"/>
                          <a:ea typeface="Calibri"/>
                          <a:cs typeface="Times New Roman"/>
                        </a:rPr>
                        <a:t>Produzir textos escritos, a partir da interpretação de gráficos e tabelas.</a:t>
                      </a:r>
                      <a:endParaRPr lang="pt-B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2" y="476672"/>
          <a:ext cx="8784976" cy="6007614"/>
        </p:xfrm>
        <a:graphic>
          <a:graphicData uri="http://schemas.openxmlformats.org/drawingml/2006/table">
            <a:tbl>
              <a:tblPr/>
              <a:tblGrid>
                <a:gridCol w="2472665"/>
                <a:gridCol w="6312311"/>
              </a:tblGrid>
              <a:tr h="1042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6º ano do ensino fundamental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42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4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Reconhecer a importância dos números na sociedade atual: quais são, onde são usados, dados históricos sobre eles, como são escritos e lidos no sistema de numeração;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Reconhecer a aplicação dos números naturais e suas diferentes formas de utilização no cotidiano;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Analisar, interpretar e resolver situações problemas em diferentes contextos sociais e culturais.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Ler, reconhecer, interpretar dados expressos em recursos gráficos como tabelas, gráficos de barras e de colunas e fluxogramas;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Expressar oralmente as conclusões obtidas na análise de gráficos e tabelas;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Reconhecer que uma mesma situação pode ser representada de várias forma.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05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42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84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Reconhecer e utilizar a linguagem matemática: com clareza, precisão e concisão, oralmente ou por escrito.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Resolver situações problemas envolvendo o sistema monetário brasileiro.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Identificar e reconhecer outros sistemas monetários envolvendo moedas como o dólar, o euro, o peso, etc.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Utilizar os recursos tecnológicos como instrumentos auxiliares na realização de algumas atividades, sem anular o esforço da atividade compreensiva.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2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Produzir textos com base nas leituras, interpretações e analises de tabelas, gráficos e fluxogramas;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Coletar, organizar, analisar e comparar dados em tabelas e gráficos, utilizando a linguagem desses textos para obter conclusões claras e precisas;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Utilizar os dados coletados para resolução de situações-problema do cotidiano.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05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42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84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Resolver, analisar e formular situações problemas envolvendo porcentagem e proporcionalidade.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05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42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16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Compreender o processo de cálculo de média aritmética simples e composta e sua importância no dia-a-dia;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Compreender o significado da média como um indicador da tendência de uma pesquisa.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069" marR="370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23528" y="231173"/>
          <a:ext cx="8568952" cy="6567617"/>
        </p:xfrm>
        <a:graphic>
          <a:graphicData uri="http://schemas.openxmlformats.org/drawingml/2006/table">
            <a:tbl>
              <a:tblPr/>
              <a:tblGrid>
                <a:gridCol w="2411862"/>
                <a:gridCol w="6157090"/>
              </a:tblGrid>
              <a:tr h="14924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7º ano do ensino fundamental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924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9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Compreender as propriedades das operações numéricas e aplicá-las em situações diversas;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Calcular porcentagens em situações diversas do cotidiano ou não;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Resolver situações problema que envolva porcentagem, por meio de estimativas.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0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Reconhecer, relacionar e utilizar as diversas unidades de medidas, referentes a grandezas como comprimento, área, volume e massa.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Obter medidas por meio de estimativas e aproximações e decisão quanto a resultados razoáveis dependendo da situação-problema.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Resolver situações problema que envolva moedas diversas, como real, dólar, euro e peso.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Fazer conversões de valores de moedas monetárias como, por exemplo: real em euro, peso. em dólar, dólar em real, etc.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Coletar dados específicos para resolver problemas.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43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924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482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Reconhecer a necessidade de ampliação do conjunto dos números naturais - números negativos.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Reconhecer os números inteiros em diferentes contextos cotidianos, utilizando argumentos coerentes para justificar a sua existência histórica.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Analisar, interpretar e resolver operações com números inteiros na resolução de situações problemas.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Identificar, resolver e analisar situações problemas do contexto social e/ou cultural que envolvam perímetro e área.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>
                          <a:latin typeface="Times New Roman"/>
                          <a:ea typeface="Calibri"/>
                          <a:cs typeface="Symbol"/>
                        </a:rPr>
                        <a:t>Produzir textos com base em leituras e interpretações de dados expressos em tabelas e gráficos de coluna, barra e setores. </a:t>
                      </a:r>
                      <a:endParaRPr lang="pt-BR" sz="110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43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924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24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Symbol"/>
                        </a:rPr>
                        <a:t>Compreender e utilizar a linguagem matemática como instrumento de representação para auxiliar na resolução de problemas orais e escritos;</a:t>
                      </a:r>
                      <a:endParaRPr lang="pt-BR" sz="1100" dirty="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Symbol"/>
                        </a:rPr>
                        <a:t>Compreender igualdades e desigualdades para analisar e representar situações reais usando corretamente os símbolos e as propriedades das operações;</a:t>
                      </a:r>
                      <a:endParaRPr lang="pt-BR" sz="1100" dirty="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Symbol"/>
                        </a:rPr>
                        <a:t>Reconhecer, escrever e resolver equações e sistemas de equações do 1º grau em situações diversas;</a:t>
                      </a:r>
                      <a:endParaRPr lang="pt-BR" sz="1100" dirty="0">
                        <a:latin typeface="Calibri"/>
                        <a:ea typeface="Calibri"/>
                        <a:cs typeface="Symbo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Symbol"/>
                        </a:rPr>
                        <a:t>Resolver situações-problema envolvendo inequações, utilizando operações inversas e simbologias de conjuntos.</a:t>
                      </a:r>
                      <a:endParaRPr lang="pt-BR" sz="1100" dirty="0">
                        <a:latin typeface="Calibri"/>
                        <a:ea typeface="Calibri"/>
                        <a:cs typeface="Symbol"/>
                      </a:endParaRPr>
                    </a:p>
                  </a:txBody>
                  <a:tcPr marL="53155" marR="531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188640"/>
          <a:ext cx="8784976" cy="6169025"/>
        </p:xfrm>
        <a:graphic>
          <a:graphicData uri="http://schemas.openxmlformats.org/drawingml/2006/table">
            <a:tbl>
              <a:tblPr/>
              <a:tblGrid>
                <a:gridCol w="2472665"/>
                <a:gridCol w="6312311"/>
              </a:tblGrid>
              <a:tr h="127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 dirty="0">
                          <a:latin typeface="Times New Roman"/>
                          <a:ea typeface="Calibri"/>
                          <a:cs typeface="Times New Roman"/>
                        </a:rPr>
                        <a:t>8º ano do ensino fundamental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1º bimestre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Eixo temático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Expectativas de aprendizagem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Compreender as sucessivas ampliações dos conjuntos numéricos e suas soluções como criação do homem em respostas aos problemas cotidianos.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Ler, interpretar e construir tabelas e gráficos de setores, de barras e de colunas, polígonos de frequência e histogramas;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Escolher a representação gráfica mais adequada para tratar determinada situação.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gridSpan="2">
                  <a:txBody>
                    <a:bodyPr/>
                    <a:lstStyle/>
                    <a:p>
                      <a:pPr marL="6781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2º bimestre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Resolver e analisar situações problemas que envolvam porcentagem e proporcionalidade em diversos contextos, inclusive em situação de acréscimo ou desconto, no cálculo de juros </a:t>
                      </a:r>
                      <a:r>
                        <a:rPr lang="pt-BR" sz="1250" dirty="0" err="1">
                          <a:latin typeface="Times New Roman"/>
                          <a:ea typeface="Calibri"/>
                          <a:cs typeface="Times New Roman"/>
                        </a:rPr>
                        <a:t>etc</a:t>
                      </a: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Transcrever um texto produzido em linguagem natural para outro utilizando a linguagem matemática.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Formular e checar hipóteses, planejar ações, coletar dados e organizá-los em tabelas e gráficos, avaliar os resultados exatos ou aproximados obtidos.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3º bimestre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Números e operações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Perceber que determinados problemas podem ser resolvidos por meio de equações, sistemas de equações e inequações.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Produzir textos a partir da leitura e interpretação de tabelas e gráficos;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Analisar as informações e opiniões veiculadas pela mídia utilizando os conhecimentos adquiridos, especialmente sobre a não neutralidade da Matemática.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FFFFFF"/>
                      </a:fgClr>
                      <a:bgClr>
                        <a:srgbClr val="BFBFB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7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b="1">
                          <a:latin typeface="Times New Roman"/>
                          <a:ea typeface="Calibri"/>
                          <a:cs typeface="Times New Roman"/>
                        </a:rPr>
                        <a:t>4º bimestre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Grandezas e medidas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>
                          <a:latin typeface="Times New Roman"/>
                          <a:ea typeface="Calibri"/>
                          <a:cs typeface="Times New Roman"/>
                        </a:rPr>
                        <a:t>Transformar medidas de diferentes grandezas, com base em sua utilização no contexto social.</a:t>
                      </a:r>
                      <a:endParaRPr lang="pt-BR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Tratamento da informação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250" dirty="0">
                          <a:latin typeface="Times New Roman"/>
                          <a:ea typeface="Calibri"/>
                          <a:cs typeface="Times New Roman"/>
                        </a:rPr>
                        <a:t>Compreender o significado de frequência, frequência relativa e amostra de uma população.</a:t>
                      </a:r>
                      <a:endParaRPr lang="pt-BR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8" marR="45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2664296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pt-BR" sz="1800" b="1" dirty="0" smtClean="0"/>
          </a:p>
          <a:p>
            <a:pPr algn="ctr">
              <a:buNone/>
            </a:pPr>
            <a:endParaRPr lang="pt-BR" sz="1800" b="1" dirty="0" smtClean="0"/>
          </a:p>
          <a:p>
            <a:pPr algn="ctr">
              <a:buNone/>
            </a:pPr>
            <a:r>
              <a:rPr lang="pt-BR" sz="4400" b="1" dirty="0" smtClean="0"/>
              <a:t>A Matemática na Educação Fiscal: </a:t>
            </a:r>
          </a:p>
          <a:p>
            <a:pPr algn="ctr">
              <a:buNone/>
            </a:pPr>
            <a:r>
              <a:rPr lang="pt-BR" sz="4400" b="1" dirty="0" smtClean="0"/>
              <a:t>uma parceria na construção da cidadania.</a:t>
            </a:r>
            <a:endParaRPr lang="pt-BR" sz="4400" dirty="0" smtClean="0"/>
          </a:p>
          <a:p>
            <a:pPr>
              <a:buNone/>
            </a:pPr>
            <a:r>
              <a:rPr lang="pt-BR" sz="1800" dirty="0" smtClean="0"/>
              <a:t> </a:t>
            </a:r>
          </a:p>
          <a:p>
            <a:pPr algn="r">
              <a:buNone/>
            </a:pPr>
            <a:r>
              <a:rPr lang="pt-BR" sz="1800" dirty="0" smtClean="0"/>
              <a:t>	</a:t>
            </a:r>
            <a:endParaRPr lang="pt-BR" sz="1800" b="1" dirty="0" smtClean="0"/>
          </a:p>
          <a:p>
            <a:pPr algn="ctr">
              <a:buNone/>
            </a:pPr>
            <a:endParaRPr lang="pt-BR" sz="1800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18864" y="4797152"/>
            <a:ext cx="8229600" cy="172819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Educação é a estratégia mais importante para levar o 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indivíduo a estar em paz consigo mesmo e com 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seu entorno social, cultural e natural e a se localizar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numa realidade cósmica.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Ubiratan D’Ambrósio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27584" y="260648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SUPERINTENDÊNCIA DE INTELIGÊNCIA PEDAGÓGICA E FORMAÇÃO</a:t>
            </a:r>
          </a:p>
          <a:p>
            <a:pPr algn="ctr"/>
            <a:r>
              <a:rPr lang="pt-BR" b="1" dirty="0" smtClean="0"/>
              <a:t>NÚCLEO DA ESCOLA DE FORMAÇÃO</a:t>
            </a:r>
          </a:p>
          <a:p>
            <a:pPr algn="ctr"/>
            <a:r>
              <a:rPr lang="pt-BR" b="1" dirty="0" smtClean="0"/>
              <a:t>GERÊNCIA DE FORMAÇÃO CENTRAL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501008"/>
            <a:ext cx="2288903" cy="30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60648"/>
            <a:ext cx="2291353" cy="30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260648"/>
            <a:ext cx="2306018" cy="30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3429000"/>
            <a:ext cx="2339432" cy="30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392488"/>
          </a:xfr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endParaRPr lang="pt-BR" sz="4500" dirty="0" smtClean="0"/>
          </a:p>
          <a:p>
            <a:pPr algn="ctr">
              <a:buNone/>
            </a:pPr>
            <a:endParaRPr lang="pt-BR" sz="4500" dirty="0" smtClean="0"/>
          </a:p>
          <a:p>
            <a:pPr algn="ctr">
              <a:buNone/>
            </a:pPr>
            <a:r>
              <a:rPr lang="pt-BR" sz="4500" dirty="0" smtClean="0"/>
              <a:t>Como se relacionam a Educação Fiscal e a Matemática?</a:t>
            </a:r>
            <a:endParaRPr lang="pt-BR" sz="4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048672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	</a:t>
            </a:r>
          </a:p>
          <a:p>
            <a:pPr marL="0" indent="0" algn="just">
              <a:buNone/>
            </a:pPr>
            <a:r>
              <a:rPr lang="pt-BR" sz="3800" dirty="0" smtClean="0"/>
              <a:t>O conhecimento matemático, em suas várias manifestações, está intimamente interligado com a proposta da Educação Fiscal quando o mesmo é utilizado como ferramenta para resolver situações do dia a dia, como linguagem de comunicação e leitura do mundo. </a:t>
            </a:r>
            <a:endParaRPr lang="pt-BR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pt-BR" sz="4200" b="1" dirty="0" smtClean="0"/>
          </a:p>
          <a:p>
            <a:pPr algn="ctr">
              <a:buNone/>
            </a:pPr>
            <a:endParaRPr lang="pt-BR" sz="4200" b="1" dirty="0" smtClean="0"/>
          </a:p>
          <a:p>
            <a:pPr algn="ctr">
              <a:buNone/>
            </a:pPr>
            <a:r>
              <a:rPr lang="pt-BR" sz="4200" b="1" dirty="0" smtClean="0"/>
              <a:t>A EDUCAÇÃO FISCAL</a:t>
            </a:r>
            <a:endParaRPr lang="pt-BR" sz="4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968552"/>
          </a:xfrm>
          <a:solidFill>
            <a:schemeClr val="accent6">
              <a:lumMod val="60000"/>
              <a:lumOff val="4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800" dirty="0" smtClean="0"/>
              <a:t>A Educação Fiscal é uma “abordagem didático-pedagógica capaz de interpretar as vertentes financeiras da arrecadação e dos gastos públicos, estimulando o cidadão a compreender o seu dever de contribuir solidariamente em benefício do conjunto da sociedade”. </a:t>
            </a:r>
            <a:endParaRPr lang="pt-BR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680" y="404664"/>
            <a:ext cx="8686800" cy="6048672"/>
          </a:xfr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3800" dirty="0" smtClean="0"/>
              <a:t>Ela também contribui para que o cidadão tenha consciência da “importância de sua participação no acompanhamento da aplicação dos recursos arrecadados, com justiça, transparência, honestidade e eficiência, minimizando o conflito de relação entre cidadão contribuinte e o Estado arrecadador” (Brasil, 2009, p.27).	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Assim, dentro das diversas possibilidades de procedimentos, podemos relacionar algumas sugestões de assuntos inerentes a abordagem da cidadania e educação fiscal que podem ser trabalhados nas aulas de matemática da rede estadual de Goiás: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47260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>
              <a:buNone/>
            </a:pPr>
            <a:r>
              <a:rPr lang="pt-BR" dirty="0" smtClean="0"/>
              <a:t>	</a:t>
            </a:r>
          </a:p>
          <a:p>
            <a:pPr marL="0" lvl="0" indent="0" algn="ctr">
              <a:buNone/>
            </a:pPr>
            <a:r>
              <a:rPr lang="pt-BR" sz="3800" dirty="0" smtClean="0"/>
              <a:t>Explorar operações matemáticas relacionadas ao cálculo do sistema tributário nacional e discriminação de rendas.</a:t>
            </a:r>
            <a:endParaRPr lang="pt-BR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Apresentar os dados do Censo Demográfico Brasileiro explorando leitura de números, conjuntos numéricos, estatística, construção de gráficos e tabelas, porcentagem, estimativa e operações básicas.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Inserir no contexto diário da sala de aula cálculos percentuais, situações problema envolvendo teoria de conjuntos,  atividades envolvendo as operações básicas da matemática e a  análise de gráficos que façam inferência ao PIB, Renda </a:t>
            </a:r>
            <a:r>
              <a:rPr lang="pt-BR" i="1" dirty="0" smtClean="0"/>
              <a:t>per capita,</a:t>
            </a:r>
            <a:r>
              <a:rPr lang="pt-BR" dirty="0" smtClean="0"/>
              <a:t> PIB </a:t>
            </a:r>
            <a:r>
              <a:rPr lang="pt-BR" i="1" dirty="0" smtClean="0"/>
              <a:t>per capita,</a:t>
            </a:r>
            <a:r>
              <a:rPr lang="pt-BR" dirty="0" smtClean="0"/>
              <a:t> evolução do salário mínimo, evolução da pobreza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2520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800" b="1" dirty="0" smtClean="0"/>
              <a:t>	</a:t>
            </a:r>
            <a:r>
              <a:rPr lang="pt-BR" sz="3800" dirty="0" smtClean="0"/>
              <a:t>Os Parâmetros Curriculares Nacionais indicam como objetivos do ensino fundamental que os alunos sejam capazes de:</a:t>
            </a:r>
          </a:p>
          <a:p>
            <a:pPr algn="ctr">
              <a:buNone/>
            </a:pPr>
            <a:endParaRPr lang="pt-BR" sz="3800" dirty="0"/>
          </a:p>
        </p:txBody>
      </p:sp>
      <p:sp>
        <p:nvSpPr>
          <p:cNvPr id="4" name="Retângulo 3"/>
          <p:cNvSpPr/>
          <p:nvPr/>
        </p:nvSpPr>
        <p:spPr>
          <a:xfrm>
            <a:off x="216024" y="2924944"/>
            <a:ext cx="87484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300" b="1" dirty="0" smtClean="0"/>
              <a:t>Compreender a cidadania como participação social e política, assim como exercício de direitos e deveres políticos, civis e sociais, adotando, no dia-a-dia, atitudes de solidariedade, cooperação e repúdio às injustiças, respeitando o outro e exigindo para si o mesmo respeito.</a:t>
            </a:r>
            <a:endParaRPr lang="pt-BR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Explorar a leitura e interpretação de tabelas simples e com dupla entrada que apresentem dados reais acerca da distribuição da renda no Brasil e no mundo, a distribuição do dinheiro brasileiro em relação a faixa etária, número de brasileiros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Trabalhar com a análise de gráficos e tabelas que permitam o cálculo de frequência absoluta e relativa de informações tais como o perfil da educação brasileira, a evolução da educação brasileira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Trabalhar temas geradores tais como a gravidez na adolescência, variáveis de desigualdade social e o aquecimento global criando o hábito da leitura e interpretação de  textos que apresentem informações e simbologia matemática.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Operar com progressões aritméticas e geométricas, matrizes e combinatória em situações sociais que possibilitem inserir estas habilidades matemáticas no contexto.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Trabalhar gráficos de pirâmide (população brasileira), gráficos de barras e colunas (mercado de trabalho).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A geometria da arquitetura brasileira e das obras de artes do nosso país apresentado os principais artistas e profissionais brasileiros.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Criar situações problemas que envolva as operações matemáticas nas compras de dólar, euro e produtos da cesta básica brasileira inserindo, também, o salário mínimo e operações com juros simples e compostos nestas aulas.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Estimar e apresentar dados que relatem os números da diversidade religiosa do país.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Mostrar como é feito as pesquisas de opiniões que acontecem frequentemente no período eleitoral.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Ensinar como são feitos os cálculos de imposto de renda e para pagamento de contas básicas do dia a dia como água, luz e telefone.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2520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800" b="1" dirty="0" smtClean="0"/>
              <a:t>	</a:t>
            </a:r>
            <a:r>
              <a:rPr lang="pt-BR" sz="3800" dirty="0" smtClean="0"/>
              <a:t>Os Parâmetros Curriculares Nacionais indicam como objetivos do ensino fundamental que os alunos sejam capazes de:</a:t>
            </a:r>
          </a:p>
          <a:p>
            <a:pPr algn="ctr">
              <a:buNone/>
            </a:pPr>
            <a:endParaRPr lang="pt-BR" sz="3800" dirty="0"/>
          </a:p>
        </p:txBody>
      </p:sp>
      <p:sp>
        <p:nvSpPr>
          <p:cNvPr id="4" name="Retângulo 3"/>
          <p:cNvSpPr/>
          <p:nvPr/>
        </p:nvSpPr>
        <p:spPr>
          <a:xfrm>
            <a:off x="216024" y="3183066"/>
            <a:ext cx="8748464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/>
              <a:t>Saber utilizar diferentes fontes de informação e recursos tecnológicos para adquirir e construir conhecimentos.</a:t>
            </a:r>
          </a:p>
          <a:p>
            <a:pPr algn="ctr"/>
            <a:endParaRPr lang="pt-BR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Trabalhar a probabilidade dos jogos da caixa econômica federal: sena, </a:t>
            </a:r>
            <a:r>
              <a:rPr lang="pt-BR" dirty="0" err="1" smtClean="0"/>
              <a:t>mega-sena</a:t>
            </a:r>
            <a:r>
              <a:rPr lang="pt-BR" dirty="0" smtClean="0"/>
              <a:t>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Progressões e funções que explorem situações problema relacionados à telefonia, internet, taxi, tributos, taxas de natalidade e mortalidade, acidentes de trânsito, número de automóveis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Trabalhar o número e a arte dos estádios de esporte: renda bruta, cálculo de área, cônicas etc.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 sugestões supracitadas são temas geradores que propiciam o desenvolvimento do conhecimento fiscal e de cidadania distribuídos ao longo do currículo referência de matemática do estado de Goiás por meio de suas   expectativas de aprendizagem e conteúdos conforme o recorte a seguir: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500" b="1" dirty="0" smtClean="0"/>
              <a:t>ATIVIDADES PROPOSTAS</a:t>
            </a:r>
            <a:endParaRPr lang="pt-BR" sz="4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300" dirty="0" smtClean="0"/>
              <a:t>O IOF é o imposto sobre operações de crédito, câmbio e seguro, ou relativas a títulos e valores mobiliários. A alíquota diária de IOF incidente sobre operações de crédito para pessoas físicas é de 0,0041% </a:t>
            </a:r>
            <a:r>
              <a:rPr lang="pt-BR" sz="2300" dirty="0" err="1" smtClean="0"/>
              <a:t>a.d.</a:t>
            </a:r>
            <a:r>
              <a:rPr lang="pt-BR" sz="2300" dirty="0" smtClean="0"/>
              <a:t>  (1,5% ao ano). </a:t>
            </a:r>
          </a:p>
          <a:p>
            <a:pPr algn="just">
              <a:buNone/>
            </a:pPr>
            <a:r>
              <a:rPr lang="pt-BR" sz="2300" dirty="0" smtClean="0"/>
              <a:t>Considere as informações e a situação a seguir:</a:t>
            </a:r>
          </a:p>
          <a:p>
            <a:pPr marL="0" indent="0" algn="just">
              <a:buNone/>
            </a:pPr>
            <a:r>
              <a:rPr lang="pt-BR" sz="2300" dirty="0" smtClean="0"/>
              <a:t>Um automóvel usado é vendido à vista por R$ 24.000,00, mas pode ser vendido a prazo em 18 prestações mensais iguais, vencendo a primeira um mês após a compra. Sabendo-se que o  IOF do valor financiado e pago junto com as prestações, que a taxa de abertura de crédito é R$ 250,00 e paga junto com as prestações e que a taxa de juros do financiamento é de 0,99% ao mês, responda:</a:t>
            </a:r>
          </a:p>
          <a:p>
            <a:pPr lvl="0" algn="just">
              <a:buNone/>
            </a:pPr>
            <a:r>
              <a:rPr lang="pt-BR" sz="2300" dirty="0" smtClean="0"/>
              <a:t>a) O valor total pago no carro em 18 prestações;</a:t>
            </a:r>
          </a:p>
          <a:p>
            <a:pPr lvl="0" algn="just">
              <a:buNone/>
            </a:pPr>
            <a:r>
              <a:rPr lang="pt-BR" sz="2300" dirty="0" smtClean="0"/>
              <a:t>b) O valor do imposto – IOF;</a:t>
            </a:r>
          </a:p>
          <a:p>
            <a:pPr lvl="0" algn="just">
              <a:buNone/>
            </a:pPr>
            <a:r>
              <a:rPr lang="pt-BR" sz="2300" dirty="0" smtClean="0"/>
              <a:t>c) O valor de cada parcela;</a:t>
            </a:r>
          </a:p>
          <a:p>
            <a:pPr lvl="0" algn="just">
              <a:buNone/>
            </a:pPr>
            <a:r>
              <a:rPr lang="pt-BR" sz="2300" dirty="0" smtClean="0"/>
              <a:t>e) O valor pago a mais pelo carro se o mesmo tivesse sido comprado à vista.</a:t>
            </a:r>
          </a:p>
          <a:p>
            <a:pPr>
              <a:buNone/>
            </a:pPr>
            <a:endParaRPr lang="pt-B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192688"/>
          </a:xfrm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 A tabela a seguir apresenta a arrecadação do Estado de Goiás no período de janeiro a julho de 2011/2012.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Considerando os dados podemos afirmar que</a:t>
            </a:r>
          </a:p>
          <a:p>
            <a:pPr lvl="0">
              <a:buNone/>
            </a:pPr>
            <a:r>
              <a:rPr lang="pt-BR" sz="2000" dirty="0" smtClean="0"/>
              <a:t>a) a arrecadação do ICMS teve a maior variação do período, sendo de 7,4%.</a:t>
            </a:r>
          </a:p>
          <a:p>
            <a:pPr lvl="0">
              <a:buNone/>
            </a:pPr>
            <a:r>
              <a:rPr lang="pt-BR" sz="2000" dirty="0" smtClean="0"/>
              <a:t>b) a arrecadação do IPVA teve uma queda de -3%.</a:t>
            </a:r>
          </a:p>
          <a:p>
            <a:pPr lvl="0">
              <a:buNone/>
            </a:pPr>
            <a:r>
              <a:rPr lang="pt-BR" sz="2000" dirty="0" smtClean="0"/>
              <a:t>c) a arrecadação em outras taxas teve um decréscimo.</a:t>
            </a:r>
          </a:p>
          <a:p>
            <a:pPr lvl="0">
              <a:buNone/>
            </a:pPr>
            <a:r>
              <a:rPr lang="pt-BR" sz="2000" dirty="0" smtClean="0"/>
              <a:t>d) a arrecadação total do Estado teve um acréscimo aproximado de 5% de 2011 para 2012.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124744"/>
            <a:ext cx="5179037" cy="32060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584901"/>
            <a:ext cx="4104456" cy="2771057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 ICMS é o imposto pago sobre a circulação de mercadorias e prestação de serviços. O gráfico a seguir apresenta a arrecadação por setor ou tipo de receita do ICMS no Estado de Goiás no período de janeiro a junho de 2012.</a:t>
            </a:r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 lvl="0"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Considerando a arrecadação total de R$ 4.998.172 é correto afirmar que</a:t>
            </a:r>
          </a:p>
          <a:p>
            <a:pPr lvl="0">
              <a:buNone/>
            </a:pPr>
            <a:r>
              <a:rPr lang="pt-BR" sz="2000" dirty="0" smtClean="0"/>
              <a:t>a) o setor primário arrecadou aproximadamente R$ 90.000;</a:t>
            </a:r>
          </a:p>
          <a:p>
            <a:pPr lvl="0">
              <a:buNone/>
            </a:pPr>
            <a:r>
              <a:rPr lang="pt-BR" sz="2000" dirty="0" smtClean="0"/>
              <a:t>b) a arrecadação com petróleo, combustíveis e lubrificantes foi inferior a R$ 1.000.000.</a:t>
            </a:r>
          </a:p>
          <a:p>
            <a:pPr lvl="0">
              <a:buNone/>
            </a:pPr>
            <a:r>
              <a:rPr lang="pt-BR" sz="2000" dirty="0" smtClean="0"/>
              <a:t>c) o setor terciário foi o que mais arrecadou, somando mais de R$ 1.600.000.</a:t>
            </a:r>
          </a:p>
          <a:p>
            <a:pPr lvl="0">
              <a:buNone/>
            </a:pPr>
            <a:r>
              <a:rPr lang="pt-BR" sz="2000" dirty="0" smtClean="0"/>
              <a:t>d) no item dívida ativa a arrecadação foi menos de R$ 500.000.</a:t>
            </a:r>
          </a:p>
          <a:p>
            <a:pPr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3" y="824368"/>
            <a:ext cx="5066745" cy="238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323528" y="188640"/>
            <a:ext cx="15953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/>
              <a:t>(ENEM/2005)</a:t>
            </a:r>
            <a:endParaRPr lang="pt-BR" sz="2000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07504" y="3350894"/>
            <a:ext cx="889248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 brasileiros tiveram, em junho, o maior tempo de navegação residencial na internet entre 11 países monitorados pelo Ibope/</a:t>
            </a:r>
            <a:r>
              <a:rPr kumimoji="0" lang="pt-BR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NetRatings</a:t>
            </a:r>
            <a:r>
              <a:rPr kumimoji="0" lang="pt-B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média mensal de 16 horas e 54 minutos por pessoa. O país ficou à frente de nações como a França, Japão, Estados Unidos e Espanha.     </a:t>
            </a:r>
            <a:r>
              <a:rPr kumimoji="0" lang="pt-B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(Adaptado. 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Folha de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S.Paulo</a:t>
            </a:r>
            <a:r>
              <a:rPr kumimoji="0" lang="pt-B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23/07/2005.)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 base na tabela e no texto acima, analise os possíveis motivos para a liderança do Brasil no tempo de uso da internet.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- O país tem uma estrutura populacional com maior percentual de jovens do que os países da Europa e os EUA.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II - O uso de internet em casa se distribui igualmente entre as classes A, B e C, o que demonstra iniciativas de inclusão digital.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III - A adesão ao sistema de internet por banda larga ocorre, porque essa tecnologia promove a mudança de comportamento dos usuários.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Está correto apenas o que se afirma em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) I. 	    b) II.                c) III.                 d) I e II.	       e) II e III.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sz="4500" b="1" dirty="0" smtClean="0"/>
              <a:t>OBRIGADO!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GERÊNCIA DE FORMAÇÃO CENTRAL</a:t>
            </a:r>
          </a:p>
          <a:p>
            <a:pPr algn="ctr">
              <a:buNone/>
            </a:pPr>
            <a:r>
              <a:rPr lang="pt-BR" b="1" dirty="0" smtClean="0"/>
              <a:t>(62) 3201-3137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>
                <a:hlinkClick r:id="rId2"/>
              </a:rPr>
              <a:t>Inacio.machado@seduc.go.gov.br</a:t>
            </a:r>
            <a:endParaRPr lang="pt-BR" b="1" dirty="0" smtClean="0"/>
          </a:p>
          <a:p>
            <a:pPr algn="ctr">
              <a:buNone/>
            </a:pPr>
            <a:r>
              <a:rPr lang="pt-BR" b="1" dirty="0" smtClean="0">
                <a:hlinkClick r:id="rId3"/>
              </a:rPr>
              <a:t>Carlos.brandao@seduc.go.gov.br</a:t>
            </a:r>
            <a:endParaRPr lang="pt-BR" b="1" dirty="0" smtClean="0"/>
          </a:p>
          <a:p>
            <a:pPr algn="ctr">
              <a:buNone/>
            </a:pPr>
            <a:endParaRPr lang="pt-B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60648"/>
            <a:ext cx="8496944" cy="2520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800" b="1" dirty="0" smtClean="0"/>
              <a:t>	</a:t>
            </a:r>
            <a:r>
              <a:rPr lang="pt-BR" sz="3800" dirty="0" smtClean="0"/>
              <a:t>Os Parâmetros Curriculares Nacionais indicam como objetivos do ensino fundamental que os alunos sejam capazes de:</a:t>
            </a:r>
          </a:p>
          <a:p>
            <a:pPr algn="ctr">
              <a:buNone/>
            </a:pPr>
            <a:endParaRPr lang="pt-BR" sz="3800" dirty="0"/>
          </a:p>
        </p:txBody>
      </p:sp>
      <p:sp>
        <p:nvSpPr>
          <p:cNvPr id="4" name="Retângulo 3"/>
          <p:cNvSpPr/>
          <p:nvPr/>
        </p:nvSpPr>
        <p:spPr>
          <a:xfrm>
            <a:off x="216024" y="2996952"/>
            <a:ext cx="8748464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sz="3600" b="1" dirty="0" smtClean="0"/>
              <a:t>Questionar a realidade formulando-se problemas e tratando de resolvê-los, utilizando para isso o pensamento lógico, a criatividade, a intuição, a capacidade de análise crítica, selecionando procedimentos e verificando sua adequação.</a:t>
            </a:r>
          </a:p>
          <a:p>
            <a:pPr algn="ctr"/>
            <a:endParaRPr lang="pt-BR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ctr">
              <a:buNone/>
            </a:pPr>
            <a:endParaRPr lang="pt-BR" sz="3800" b="1" dirty="0" smtClean="0"/>
          </a:p>
          <a:p>
            <a:pPr algn="ctr">
              <a:buNone/>
            </a:pPr>
            <a:r>
              <a:rPr lang="pt-BR" sz="3800" b="1" dirty="0" smtClean="0"/>
              <a:t>MATEMÁTICA</a:t>
            </a:r>
          </a:p>
          <a:p>
            <a:pPr algn="ctr">
              <a:buNone/>
            </a:pPr>
            <a:endParaRPr lang="pt-BR" sz="3800" dirty="0" smtClean="0"/>
          </a:p>
          <a:p>
            <a:pPr algn="ctr">
              <a:buNone/>
            </a:pPr>
            <a:r>
              <a:rPr lang="pt-BR" sz="3800" dirty="0" smtClean="0"/>
              <a:t>A Matemática caracteriza-se como uma </a:t>
            </a:r>
            <a:r>
              <a:rPr lang="pt-BR" sz="3800" b="1" dirty="0" smtClean="0"/>
              <a:t>forma de compreender e atuar no mundo.</a:t>
            </a:r>
            <a:r>
              <a:rPr lang="pt-BR" sz="3800" dirty="0" smtClean="0"/>
              <a:t> </a:t>
            </a:r>
          </a:p>
          <a:p>
            <a:pPr algn="r">
              <a:buNone/>
            </a:pPr>
            <a:endParaRPr lang="pt-BR" sz="2800" dirty="0" smtClean="0"/>
          </a:p>
          <a:p>
            <a:pPr algn="r">
              <a:buNone/>
            </a:pPr>
            <a:r>
              <a:rPr lang="pt-BR" sz="2200" dirty="0" smtClean="0"/>
              <a:t>(PCN, MATEMÁTICA, 1998, p. 24)</a:t>
            </a:r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pt-BR" sz="3800" b="1" dirty="0" smtClean="0"/>
          </a:p>
          <a:p>
            <a:pPr algn="ctr">
              <a:buNone/>
            </a:pPr>
            <a:r>
              <a:rPr lang="pt-BR" sz="3800" dirty="0" smtClean="0"/>
              <a:t>No ensino médio, etapa final da escolaridade básica, a Matemática deve ser compreendida como uma parcela do conhecimento humano essencial para a formação de todos os jovens, que contribui para a construção de uma visão de mundo, para ler e</a:t>
            </a:r>
          </a:p>
          <a:p>
            <a:pPr algn="ctr">
              <a:buNone/>
            </a:pPr>
            <a:r>
              <a:rPr lang="pt-BR" sz="3800" dirty="0" smtClean="0"/>
              <a:t>interpretar a realidade e para desenvolver capacidades que deles serão exigidas ao</a:t>
            </a:r>
          </a:p>
          <a:p>
            <a:pPr algn="ctr">
              <a:buNone/>
            </a:pPr>
            <a:r>
              <a:rPr lang="pt-BR" sz="3800" dirty="0" smtClean="0"/>
              <a:t>longo da vida social e profissional.</a:t>
            </a:r>
            <a:endParaRPr lang="pt-BR" sz="2800" dirty="0" smtClean="0"/>
          </a:p>
          <a:p>
            <a:pPr algn="r">
              <a:buNone/>
            </a:pPr>
            <a:r>
              <a:rPr lang="pt-BR" sz="2200" dirty="0" smtClean="0"/>
              <a:t>(PCN+,  p. 108)</a:t>
            </a:r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 algn="ctr">
              <a:buNone/>
            </a:pPr>
            <a:endParaRPr lang="pt-BR" sz="1100" dirty="0" smtClean="0"/>
          </a:p>
          <a:p>
            <a:pPr algn="ctr">
              <a:buNone/>
            </a:pPr>
            <a:r>
              <a:rPr lang="pt-BR" sz="3500" dirty="0" smtClean="0"/>
              <a:t>Desse modo, um currículo de Matemática deve procurar contribuir, de um lado, para a valorização da pluralidade sociocultural, evitando o processo de submissão no</a:t>
            </a:r>
          </a:p>
          <a:p>
            <a:pPr algn="ctr">
              <a:buNone/>
            </a:pPr>
            <a:r>
              <a:rPr lang="pt-BR" sz="3500" dirty="0" smtClean="0"/>
              <a:t>confronto com outras culturas; de outro, criar condições para que o aluno transcenda um</a:t>
            </a:r>
          </a:p>
          <a:p>
            <a:pPr algn="ctr">
              <a:buNone/>
            </a:pPr>
            <a:r>
              <a:rPr lang="pt-BR" sz="3500" dirty="0" smtClean="0"/>
              <a:t>modo de vida restrito a um determinado espaço social e </a:t>
            </a:r>
            <a:r>
              <a:rPr lang="pt-BR" sz="3500" b="1" dirty="0" smtClean="0"/>
              <a:t>se torne ativo na transformação de</a:t>
            </a:r>
          </a:p>
          <a:p>
            <a:pPr algn="ctr">
              <a:buNone/>
            </a:pPr>
            <a:r>
              <a:rPr lang="pt-BR" sz="3500" b="1" dirty="0" smtClean="0"/>
              <a:t>seu ambiente.</a:t>
            </a:r>
          </a:p>
          <a:p>
            <a:pPr algn="r">
              <a:buNone/>
            </a:pPr>
            <a:r>
              <a:rPr lang="pt-BR" sz="2800" dirty="0" smtClean="0"/>
              <a:t>(PCN, MATEMÁTICA, 1998, p. 28)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endParaRPr lang="pt-BR" sz="1100" dirty="0" smtClean="0"/>
          </a:p>
          <a:p>
            <a:pPr algn="ctr">
              <a:buNone/>
            </a:pPr>
            <a:r>
              <a:rPr lang="pt-BR" sz="2800" dirty="0" smtClean="0"/>
              <a:t>Para que ocorram as inserções dos cidadãos no mundo do trabalho, no mundo das relações sociais e no mundo da cultura e para que desenvolvam a crítica diante das questões sociais, é importante que a Matemática desempenhe, no currículo, equilibrada e</a:t>
            </a:r>
          </a:p>
          <a:p>
            <a:pPr algn="ctr">
              <a:buNone/>
            </a:pPr>
            <a:r>
              <a:rPr lang="pt-BR" sz="2800" dirty="0" smtClean="0"/>
              <a:t>indissociavelmente, seu papel na formação de capacidades intelectuais, na estruturação do pensamento, na agilização do raciocínio do aluno, na sua aplicação a problemas, situações da vida cotidiana e atividades do mundo do trabalho e no apoio à construção de conhecimentos em outras áreas curriculares.</a:t>
            </a:r>
          </a:p>
          <a:p>
            <a:pPr algn="r">
              <a:buNone/>
            </a:pPr>
            <a:r>
              <a:rPr lang="pt-BR" sz="2800" dirty="0" smtClean="0"/>
              <a:t>(PCN, MATEMÁTICA, 1998, p. 28)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3670</Words>
  <Application>Microsoft Office PowerPoint</Application>
  <PresentationFormat>Apresentação na tela (4:3)</PresentationFormat>
  <Paragraphs>434</Paragraphs>
  <Slides>49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49</vt:i4>
      </vt:variant>
    </vt:vector>
  </HeadingPairs>
  <TitlesOfParts>
    <vt:vector size="5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CURRÍCULO DE MATEMÁTICA DA REDE ESTADUAL DE GOIÁS E A EDUCAÇÃO FISCAL</dc:title>
  <dc:creator>INACIO</dc:creator>
  <cp:lastModifiedBy>Carlos Brandao</cp:lastModifiedBy>
  <cp:revision>134</cp:revision>
  <dcterms:created xsi:type="dcterms:W3CDTF">2013-04-16T12:13:55Z</dcterms:created>
  <dcterms:modified xsi:type="dcterms:W3CDTF">2013-04-17T11:39:35Z</dcterms:modified>
</cp:coreProperties>
</file>